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9" r:id="rId4"/>
    <p:sldId id="270" r:id="rId5"/>
    <p:sldId id="271" r:id="rId6"/>
    <p:sldId id="272" r:id="rId7"/>
    <p:sldId id="275" r:id="rId8"/>
    <p:sldId id="279" r:id="rId9"/>
    <p:sldId id="274"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351" autoAdjust="0"/>
  </p:normalViewPr>
  <p:slideViewPr>
    <p:cSldViewPr snapToGrid="0">
      <p:cViewPr>
        <p:scale>
          <a:sx n="60" d="100"/>
          <a:sy n="60" d="100"/>
        </p:scale>
        <p:origin x="-48"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CF887-41F4-4D09-A1AD-39982783816C}"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0471C-63D5-4AE9-A764-C9EF5D491C03}" type="slidenum">
              <a:rPr lang="en-US" smtClean="0"/>
              <a:t>‹#›</a:t>
            </a:fld>
            <a:endParaRPr lang="en-US"/>
          </a:p>
        </p:txBody>
      </p:sp>
    </p:spTree>
    <p:extLst>
      <p:ext uri="{BB962C8B-B14F-4D97-AF65-F5344CB8AC3E}">
        <p14:creationId xmlns:p14="http://schemas.microsoft.com/office/powerpoint/2010/main" val="8358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Work-life balance, changing jobs frequently, generational shifts</a:t>
            </a:r>
          </a:p>
          <a:p>
            <a:pPr marL="171450" indent="-171450">
              <a:buFont typeface="Arial" panose="020B0604020202020204" pitchFamily="34" charset="0"/>
              <a:buChar char="•"/>
            </a:pPr>
            <a:r>
              <a:rPr lang="en-US" dirty="0"/>
              <a:t>Wanting to have fun, be happy, and feel fulfilled at work</a:t>
            </a:r>
          </a:p>
          <a:p>
            <a:pPr marL="171450" indent="-171450">
              <a:buFont typeface="Arial" panose="020B0604020202020204" pitchFamily="34" charset="0"/>
              <a:buChar char="•"/>
            </a:pPr>
            <a:r>
              <a:rPr lang="en-US" dirty="0"/>
              <a:t>City staff used to be mostly lifelong residents, predominantly white homeowners – that’s changing</a:t>
            </a:r>
          </a:p>
          <a:p>
            <a:pPr marL="171450" indent="-171450">
              <a:buFont typeface="Arial" panose="020B0604020202020204" pitchFamily="34" charset="0"/>
              <a:buChar char="•"/>
            </a:pPr>
            <a:r>
              <a:rPr lang="en-US" dirty="0"/>
              <a:t>Younger, more diverse workforce may not have same connection to government</a:t>
            </a:r>
          </a:p>
          <a:p>
            <a:pPr marL="171450" indent="-171450">
              <a:buFont typeface="Arial" panose="020B0604020202020204" pitchFamily="34" charset="0"/>
              <a:buChar char="•"/>
            </a:pPr>
            <a:r>
              <a:rPr lang="en-US" dirty="0"/>
              <a:t>How do we broaden interest in public service beyond the people who’ve always worked at City Hall?</a:t>
            </a:r>
          </a:p>
          <a:p>
            <a:pPr marL="628650" lvl="1" indent="-171450">
              <a:buFont typeface="Arial" panose="020B0604020202020204" pitchFamily="34" charset="0"/>
              <a:buChar char="•"/>
            </a:pPr>
            <a:r>
              <a:rPr lang="en-US" dirty="0"/>
              <a:t>Community development can make a great introduction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530471C-63D5-4AE9-A764-C9EF5D491C03}" type="slidenum">
              <a:rPr lang="en-US" smtClean="0"/>
              <a:t>2</a:t>
            </a:fld>
            <a:endParaRPr lang="en-US"/>
          </a:p>
        </p:txBody>
      </p:sp>
    </p:spTree>
    <p:extLst>
      <p:ext uri="{BB962C8B-B14F-4D97-AF65-F5344CB8AC3E}">
        <p14:creationId xmlns:p14="http://schemas.microsoft.com/office/powerpoint/2010/main" val="390927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Make a practice of self reflection</a:t>
            </a:r>
          </a:p>
          <a:p>
            <a:pPr marL="171450" indent="-171450">
              <a:buFont typeface="Arial" panose="020B0604020202020204" pitchFamily="34" charset="0"/>
              <a:buChar char="•"/>
            </a:pPr>
            <a:r>
              <a:rPr lang="en-US" dirty="0"/>
              <a:t>Each of us has a role to play in our workplace culture</a:t>
            </a:r>
          </a:p>
          <a:p>
            <a:pPr marL="171450" indent="-171450">
              <a:buFont typeface="Arial" panose="020B0604020202020204" pitchFamily="34" charset="0"/>
              <a:buChar char="•"/>
            </a:pPr>
            <a:r>
              <a:rPr lang="en-US" dirty="0"/>
              <a:t>This is a long and winding journey – sometimes we’ll make mistakes.</a:t>
            </a:r>
          </a:p>
          <a:p>
            <a:pPr marL="171450" indent="-171450">
              <a:buFont typeface="Arial" panose="020B0604020202020204" pitchFamily="34" charset="0"/>
              <a:buChar char="•"/>
            </a:pPr>
            <a:r>
              <a:rPr lang="en-US" dirty="0"/>
              <a:t>Proposed solutions should consider the scale of the problem</a:t>
            </a:r>
          </a:p>
        </p:txBody>
      </p:sp>
      <p:sp>
        <p:nvSpPr>
          <p:cNvPr id="4" name="Slide Number Placeholder 3"/>
          <p:cNvSpPr>
            <a:spLocks noGrp="1"/>
          </p:cNvSpPr>
          <p:nvPr>
            <p:ph type="sldNum" sz="quarter" idx="5"/>
          </p:nvPr>
        </p:nvSpPr>
        <p:spPr/>
        <p:txBody>
          <a:bodyPr/>
          <a:lstStyle/>
          <a:p>
            <a:fld id="{6530471C-63D5-4AE9-A764-C9EF5D491C03}" type="slidenum">
              <a:rPr lang="en-US" smtClean="0"/>
              <a:t>3</a:t>
            </a:fld>
            <a:endParaRPr lang="en-US"/>
          </a:p>
        </p:txBody>
      </p:sp>
    </p:spTree>
    <p:extLst>
      <p:ext uri="{BB962C8B-B14F-4D97-AF65-F5344CB8AC3E}">
        <p14:creationId xmlns:p14="http://schemas.microsoft.com/office/powerpoint/2010/main" val="241595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really care about in hiring?</a:t>
            </a:r>
          </a:p>
          <a:p>
            <a:endParaRPr lang="en-US" dirty="0"/>
          </a:p>
          <a:p>
            <a:r>
              <a:rPr lang="en-US" dirty="0"/>
              <a:t>And what are you willing to give up to get it?</a:t>
            </a:r>
          </a:p>
          <a:p>
            <a:endParaRPr lang="en-US" dirty="0"/>
          </a:p>
          <a:p>
            <a:r>
              <a:rPr lang="en-US" dirty="0"/>
              <a:t>Sometimes we overemphasize the wrong thing because it’s easier to measure or because it’s what we’ve always done.</a:t>
            </a:r>
          </a:p>
          <a:p>
            <a:endParaRPr lang="en-US" dirty="0"/>
          </a:p>
          <a:p>
            <a:r>
              <a:rPr lang="en-US" dirty="0"/>
              <a:t>Example: Consequences of not doing drug tests vs. of potential workers not applying (long-term change to organization)</a:t>
            </a:r>
          </a:p>
          <a:p>
            <a:endParaRPr lang="en-US" dirty="0"/>
          </a:p>
          <a:p>
            <a:r>
              <a:rPr lang="en-US" dirty="0"/>
              <a:t>What does your team need to succeed? It’s not just hiring an employee, it’s picking a teammate </a:t>
            </a:r>
          </a:p>
        </p:txBody>
      </p:sp>
      <p:sp>
        <p:nvSpPr>
          <p:cNvPr id="4" name="Slide Number Placeholder 3"/>
          <p:cNvSpPr>
            <a:spLocks noGrp="1"/>
          </p:cNvSpPr>
          <p:nvPr>
            <p:ph type="sldNum" sz="quarter" idx="5"/>
          </p:nvPr>
        </p:nvSpPr>
        <p:spPr/>
        <p:txBody>
          <a:bodyPr/>
          <a:lstStyle/>
          <a:p>
            <a:fld id="{6530471C-63D5-4AE9-A764-C9EF5D491C03}" type="slidenum">
              <a:rPr lang="en-US" smtClean="0"/>
              <a:t>4</a:t>
            </a:fld>
            <a:endParaRPr lang="en-US"/>
          </a:p>
        </p:txBody>
      </p:sp>
    </p:spTree>
    <p:extLst>
      <p:ext uri="{BB962C8B-B14F-4D97-AF65-F5344CB8AC3E}">
        <p14:creationId xmlns:p14="http://schemas.microsoft.com/office/powerpoint/2010/main" val="1330183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people find out about your job openings? Who does that channel miss, and how do you reach out to those people? In my city, we know that immigrant communities may be less likely to check our City websites regularly – so we need to work extra hard to get job postings in front of them.</a:t>
            </a:r>
          </a:p>
          <a:p>
            <a:endParaRPr lang="en-US" dirty="0"/>
          </a:p>
          <a:p>
            <a:r>
              <a:rPr lang="en-US" dirty="0"/>
              <a:t>Job descriptions – is it connected to what you really want?</a:t>
            </a:r>
          </a:p>
          <a:p>
            <a:endParaRPr lang="en-US" dirty="0"/>
          </a:p>
          <a:p>
            <a:r>
              <a:rPr lang="en-US" dirty="0"/>
              <a:t>Interviews – What we ask is what we value. Rather than seek rote answers, provide a scenario.</a:t>
            </a:r>
          </a:p>
          <a:p>
            <a:pPr marL="171450" indent="-171450">
              <a:buFontTx/>
              <a:buChar char="-"/>
            </a:pPr>
            <a:r>
              <a:rPr lang="en-US" dirty="0"/>
              <a:t>Identify bias. Job candidate’s attire, speech, schedule availability, ability to find a quiet place for a Zoom call. Do we value these things?</a:t>
            </a:r>
          </a:p>
          <a:p>
            <a:pPr marL="171450" indent="-171450">
              <a:buFontTx/>
              <a:buChar char="-"/>
            </a:pPr>
            <a:endParaRPr lang="en-US" dirty="0"/>
          </a:p>
          <a:p>
            <a:pPr marL="0" indent="0">
              <a:buFontTx/>
              <a:buNone/>
            </a:pPr>
            <a:r>
              <a:rPr lang="en-US" dirty="0"/>
              <a:t>Timelines and communication – how quickly can you hire? Are you communicating clearly and honestly about that?</a:t>
            </a:r>
          </a:p>
        </p:txBody>
      </p:sp>
      <p:sp>
        <p:nvSpPr>
          <p:cNvPr id="4" name="Slide Number Placeholder 3"/>
          <p:cNvSpPr>
            <a:spLocks noGrp="1"/>
          </p:cNvSpPr>
          <p:nvPr>
            <p:ph type="sldNum" sz="quarter" idx="5"/>
          </p:nvPr>
        </p:nvSpPr>
        <p:spPr/>
        <p:txBody>
          <a:bodyPr/>
          <a:lstStyle/>
          <a:p>
            <a:fld id="{6530471C-63D5-4AE9-A764-C9EF5D491C03}" type="slidenum">
              <a:rPr lang="en-US" smtClean="0"/>
              <a:t>5</a:t>
            </a:fld>
            <a:endParaRPr lang="en-US"/>
          </a:p>
        </p:txBody>
      </p:sp>
    </p:spTree>
    <p:extLst>
      <p:ext uri="{BB962C8B-B14F-4D97-AF65-F5344CB8AC3E}">
        <p14:creationId xmlns:p14="http://schemas.microsoft.com/office/powerpoint/2010/main" val="24130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makes you the best candidate to be my employer?”</a:t>
            </a:r>
          </a:p>
          <a:p>
            <a:pPr marL="171450" indent="-171450">
              <a:buFont typeface="Arial" panose="020B0604020202020204" pitchFamily="34" charset="0"/>
              <a:buChar char="•"/>
            </a:pPr>
            <a:r>
              <a:rPr lang="en-US" dirty="0"/>
              <a:t>If you’ve got it, flaunt it: hybrid work, flex time, short work week, etc. </a:t>
            </a:r>
          </a:p>
          <a:p>
            <a:pPr marL="628650" lvl="1" indent="-171450">
              <a:buFont typeface="Arial" panose="020B0604020202020204" pitchFamily="34" charset="0"/>
              <a:buChar char="•"/>
            </a:pPr>
            <a:r>
              <a:rPr lang="en-US" dirty="0"/>
              <a:t>Our City Hall is brand new, 24/7 gym, across the street from the subway, nearby restaurants, 4-day workweek</a:t>
            </a:r>
          </a:p>
          <a:p>
            <a:pPr marL="171450" lvl="0" indent="-171450">
              <a:buFont typeface="Arial" panose="020B0604020202020204" pitchFamily="34" charset="0"/>
              <a:buChar char="•"/>
            </a:pPr>
            <a:r>
              <a:rPr lang="en-US" dirty="0"/>
              <a:t>Find or make opportunities to build a pipeline. Let people make their future in your org. Engage and empower them in those conversations.</a:t>
            </a:r>
          </a:p>
          <a:p>
            <a:pPr marL="628650" lvl="1" indent="-171450">
              <a:buFont typeface="Arial" panose="020B0604020202020204" pitchFamily="34" charset="0"/>
              <a:buChar char="•"/>
            </a:pPr>
            <a:r>
              <a:rPr lang="en-US" dirty="0"/>
              <a:t>If you’re a small org with less room for growth, widen your understanding to include partner orgs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530471C-63D5-4AE9-A764-C9EF5D491C03}" type="slidenum">
              <a:rPr lang="en-US" smtClean="0"/>
              <a:t>6</a:t>
            </a:fld>
            <a:endParaRPr lang="en-US"/>
          </a:p>
        </p:txBody>
      </p:sp>
    </p:spTree>
    <p:extLst>
      <p:ext uri="{BB962C8B-B14F-4D97-AF65-F5344CB8AC3E}">
        <p14:creationId xmlns:p14="http://schemas.microsoft.com/office/powerpoint/2010/main" val="103545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When was a time when you felt valued? We value our teams with recognition, with salary, benefits, and perks. But we also need to value them as people. When we err, it can take a long time to rebuild that trust.</a:t>
            </a:r>
          </a:p>
          <a:p>
            <a:pPr marL="171450" lvl="0" indent="-171450">
              <a:buFont typeface="Arial" panose="020B0604020202020204" pitchFamily="34" charset="0"/>
              <a:buChar char="•"/>
            </a:pPr>
            <a:r>
              <a:rPr lang="en-US" dirty="0"/>
              <a:t>Empower your team. Does your team feel that they can raise a sensitive issue? Do they believe that something will be done? Who has power in the decision-making process?</a:t>
            </a:r>
          </a:p>
          <a:p>
            <a:pPr marL="171450" lvl="0" indent="-171450">
              <a:buFont typeface="Arial" panose="020B0604020202020204" pitchFamily="34" charset="0"/>
              <a:buChar char="•"/>
            </a:pPr>
            <a:r>
              <a:rPr lang="en-US" dirty="0"/>
              <a:t>Meaningful exit interviews, self-reflection, ask the team. Make change in response to feedback</a:t>
            </a:r>
          </a:p>
        </p:txBody>
      </p:sp>
      <p:sp>
        <p:nvSpPr>
          <p:cNvPr id="4" name="Slide Number Placeholder 3"/>
          <p:cNvSpPr>
            <a:spLocks noGrp="1"/>
          </p:cNvSpPr>
          <p:nvPr>
            <p:ph type="sldNum" sz="quarter" idx="5"/>
          </p:nvPr>
        </p:nvSpPr>
        <p:spPr/>
        <p:txBody>
          <a:bodyPr/>
          <a:lstStyle/>
          <a:p>
            <a:fld id="{6530471C-63D5-4AE9-A764-C9EF5D491C03}" type="slidenum">
              <a:rPr lang="en-US" smtClean="0"/>
              <a:t>7</a:t>
            </a:fld>
            <a:endParaRPr lang="en-US"/>
          </a:p>
        </p:txBody>
      </p:sp>
    </p:spTree>
    <p:extLst>
      <p:ext uri="{BB962C8B-B14F-4D97-AF65-F5344CB8AC3E}">
        <p14:creationId xmlns:p14="http://schemas.microsoft.com/office/powerpoint/2010/main" val="2420512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Every organization needs to be actively working on DEIB</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Hire DEI professionals to help. In many cases you can use CDBG admin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Belonging.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Who feels comfortable in your workplace? Who might not?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People with different backgrounds have different work styles, relationships to work, values, experiences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Monochronic vs. polychronic cultures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“White professionalism”: Perfectionism, binary thinking, belief that our systems are unbiased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our workplace norms, rules, and practices reflect that?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Generational differences: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people look for in a supervisor has changed</a:t>
            </a:r>
          </a:p>
        </p:txBody>
      </p:sp>
      <p:sp>
        <p:nvSpPr>
          <p:cNvPr id="4" name="Slide Number Placeholder 3"/>
          <p:cNvSpPr>
            <a:spLocks noGrp="1"/>
          </p:cNvSpPr>
          <p:nvPr>
            <p:ph type="sldNum" sz="quarter" idx="5"/>
          </p:nvPr>
        </p:nvSpPr>
        <p:spPr/>
        <p:txBody>
          <a:bodyPr/>
          <a:lstStyle/>
          <a:p>
            <a:fld id="{6530471C-63D5-4AE9-A764-C9EF5D491C03}" type="slidenum">
              <a:rPr lang="en-US" smtClean="0"/>
              <a:t>8</a:t>
            </a:fld>
            <a:endParaRPr lang="en-US"/>
          </a:p>
        </p:txBody>
      </p:sp>
    </p:spTree>
    <p:extLst>
      <p:ext uri="{BB962C8B-B14F-4D97-AF65-F5344CB8AC3E}">
        <p14:creationId xmlns:p14="http://schemas.microsoft.com/office/powerpoint/2010/main" val="130892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0471C-63D5-4AE9-A764-C9EF5D491C03}" type="slidenum">
              <a:rPr lang="en-US" smtClean="0"/>
              <a:t>9</a:t>
            </a:fld>
            <a:endParaRPr lang="en-US"/>
          </a:p>
        </p:txBody>
      </p:sp>
    </p:spTree>
    <p:extLst>
      <p:ext uri="{BB962C8B-B14F-4D97-AF65-F5344CB8AC3E}">
        <p14:creationId xmlns:p14="http://schemas.microsoft.com/office/powerpoint/2010/main" val="3968814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0471C-63D5-4AE9-A764-C9EF5D491C03}" type="slidenum">
              <a:rPr lang="en-US" smtClean="0"/>
              <a:t>10</a:t>
            </a:fld>
            <a:endParaRPr lang="en-US"/>
          </a:p>
        </p:txBody>
      </p:sp>
    </p:spTree>
    <p:extLst>
      <p:ext uri="{BB962C8B-B14F-4D97-AF65-F5344CB8AC3E}">
        <p14:creationId xmlns:p14="http://schemas.microsoft.com/office/powerpoint/2010/main" val="212873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612B-E66C-484A-8FE7-CA264E5F3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4BA4E-E19F-4D7F-A547-4603D0FD3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36276-A4E0-4D42-A8FB-DD3EF1320A99}"/>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11D4366F-D537-4AFA-99CF-A4521B672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ECE89-B444-4AD2-A513-3F4D5153592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191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CE1F-8761-4F99-A9C4-7D91BC7E13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58AB41-1B49-4D43-BF3A-6AC15AEE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A9EE2-EFB0-4544-AAB3-7626C80749D3}"/>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AD3ACD85-263D-41C1-B760-ABC1C7A73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C5FCC-449C-4B86-9957-9E8F1EA02DD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315465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DA055-6B4F-407A-A67D-6F433CC62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9386A-AB90-4626-A95C-F2FCC807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E060D-10D2-459B-8B25-D6099815C671}"/>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268FE1A7-8401-4926-8F9A-153945E50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E818A-EAD5-4E63-B9D6-488695A63CCC}"/>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96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930D-8B5A-449D-B869-B99103FC0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FB80E-5830-4AF6-99D9-B2E960EE8C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4A402-31DB-4AD5-88A6-6F5A80137F84}"/>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06DB872E-EA09-4B30-AE6B-F20152599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F546-7600-42A7-B4DC-6549892A8F2E}"/>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6521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7FB1-B899-4D6D-9C9F-962C2C3EC3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55B30C-C1A8-4A4C-9457-4E13AD4C7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9E128-62DF-473F-817D-09BE074585A5}"/>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4040C21B-789C-4AB5-B0B1-41E0E154B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1694D-82C5-4C7D-9181-CAD162B962D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92748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F65B-3A9A-4837-8354-4C3E05FA9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BF457-6699-4420-8520-C30AF7A56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656A9-7891-4151-AE68-2C838ABB5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334520-3D8D-4AB7-AB72-AA9DB65051AA}"/>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6" name="Footer Placeholder 5">
            <a:extLst>
              <a:ext uri="{FF2B5EF4-FFF2-40B4-BE49-F238E27FC236}">
                <a16:creationId xmlns:a16="http://schemas.microsoft.com/office/drawing/2014/main" id="{CA53446B-29E8-42CE-B750-768CAA0E3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7B89F1-E1DD-45ED-A5C4-6631ECEEA902}"/>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088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D72F-CA1D-47EB-A476-2672E86F3F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C90631-0A73-44AE-B3AE-3850B5053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A83FF-4780-4A7A-9234-F181C7E2BF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A14EF-660D-4804-B053-D50FE5441A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1F0239-B225-4825-B190-39B2B5E52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74879A-786A-4C82-A11B-D667C35B58D4}"/>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8" name="Footer Placeholder 7">
            <a:extLst>
              <a:ext uri="{FF2B5EF4-FFF2-40B4-BE49-F238E27FC236}">
                <a16:creationId xmlns:a16="http://schemas.microsoft.com/office/drawing/2014/main" id="{77D31B80-094D-4B20-AABC-F1548A161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BB8878-2C6E-4A69-8A95-564C436F701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753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5976-3706-430B-BE5E-8AEFDC069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8AE71F-D17A-441E-B3E8-99691253B803}"/>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4" name="Footer Placeholder 3">
            <a:extLst>
              <a:ext uri="{FF2B5EF4-FFF2-40B4-BE49-F238E27FC236}">
                <a16:creationId xmlns:a16="http://schemas.microsoft.com/office/drawing/2014/main" id="{825D0E3D-D7F3-45CB-BC0A-F10A08E6D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B2AF9-1B01-4F8E-8D91-D8F290B2B7B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1365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1A85C-7675-4210-A7D5-AE5EAEDD53CF}"/>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3" name="Footer Placeholder 2">
            <a:extLst>
              <a:ext uri="{FF2B5EF4-FFF2-40B4-BE49-F238E27FC236}">
                <a16:creationId xmlns:a16="http://schemas.microsoft.com/office/drawing/2014/main" id="{CC24DC2C-D2B2-4A1B-A272-B38787E936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1D0E2B-DCBB-4432-AC5E-EA7D17BBCD10}"/>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4138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1E81-C622-4F3D-BE76-F67FA6013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A3E4A-D5B6-4218-9E21-939F2C968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02A93-BB92-4E51-9100-E353401F7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D7DBC-8CBF-4A4E-ACBD-59F85475A6CD}"/>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6" name="Footer Placeholder 5">
            <a:extLst>
              <a:ext uri="{FF2B5EF4-FFF2-40B4-BE49-F238E27FC236}">
                <a16:creationId xmlns:a16="http://schemas.microsoft.com/office/drawing/2014/main" id="{2F556148-9B53-41F9-928C-7495BC5B3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0AFCE-5BFF-4260-9142-EBE470530768}"/>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3864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D292-65C5-4785-A1FC-A3A174844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DC3D54-003B-4DAB-BAD8-886760ED3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99142-7919-44EC-BEC6-A911324F7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246FC-E1C2-4A0F-BB4A-28A8528B7426}"/>
              </a:ext>
            </a:extLst>
          </p:cNvPr>
          <p:cNvSpPr>
            <a:spLocks noGrp="1"/>
          </p:cNvSpPr>
          <p:nvPr>
            <p:ph type="dt" sz="half" idx="10"/>
          </p:nvPr>
        </p:nvSpPr>
        <p:spPr/>
        <p:txBody>
          <a:bodyPr/>
          <a:lstStyle/>
          <a:p>
            <a:fld id="{4AA0238F-14B5-47B2-A12A-8DCE11FFDCD5}" type="datetimeFigureOut">
              <a:rPr lang="en-US" smtClean="0"/>
              <a:t>6/12/2023</a:t>
            </a:fld>
            <a:endParaRPr lang="en-US"/>
          </a:p>
        </p:txBody>
      </p:sp>
      <p:sp>
        <p:nvSpPr>
          <p:cNvPr id="6" name="Footer Placeholder 5">
            <a:extLst>
              <a:ext uri="{FF2B5EF4-FFF2-40B4-BE49-F238E27FC236}">
                <a16:creationId xmlns:a16="http://schemas.microsoft.com/office/drawing/2014/main" id="{D78B3156-50C4-4D29-9EF7-1626DE1C9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74DE9-6FB8-4FE1-BAFA-E3999B44EF6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8387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1034E-7A8B-4076-9A56-8F62BFBD5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D64AEF-1368-47F2-9008-E7B7D92AC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51325-38C7-4783-B2D8-B1FB98575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0238F-14B5-47B2-A12A-8DCE11FFDCD5}" type="datetimeFigureOut">
              <a:rPr lang="en-US" smtClean="0"/>
              <a:t>6/12/2023</a:t>
            </a:fld>
            <a:endParaRPr lang="en-US"/>
          </a:p>
        </p:txBody>
      </p:sp>
      <p:sp>
        <p:nvSpPr>
          <p:cNvPr id="5" name="Footer Placeholder 4">
            <a:extLst>
              <a:ext uri="{FF2B5EF4-FFF2-40B4-BE49-F238E27FC236}">
                <a16:creationId xmlns:a16="http://schemas.microsoft.com/office/drawing/2014/main" id="{81AA2F51-0E35-4374-8197-D7DBA968B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F8B13-6E33-43F9-A64D-45A14DBDE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64253-6949-4C43-96AB-7206FD313DD3}" type="slidenum">
              <a:rPr lang="en-US" smtClean="0"/>
              <a:t>‹#›</a:t>
            </a:fld>
            <a:endParaRPr lang="en-US"/>
          </a:p>
        </p:txBody>
      </p:sp>
    </p:spTree>
    <p:extLst>
      <p:ext uri="{BB962C8B-B14F-4D97-AF65-F5344CB8AC3E}">
        <p14:creationId xmlns:p14="http://schemas.microsoft.com/office/powerpoint/2010/main" val="141398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p:txBody>
          <a:bodyPr>
            <a:normAutofit/>
          </a:bodyPr>
          <a:lstStyle/>
          <a:p>
            <a:r>
              <a:rPr lang="en-US" dirty="0">
                <a:solidFill>
                  <a:schemeClr val="bg1"/>
                </a:solidFill>
                <a:latin typeface="Gill Sans MT" panose="020B0502020104020203" pitchFamily="34" charset="0"/>
              </a:rPr>
              <a:t>Strategies for Hiring and Retaining Employees</a:t>
            </a:r>
          </a:p>
        </p:txBody>
      </p:sp>
      <p:sp>
        <p:nvSpPr>
          <p:cNvPr id="3" name="Subtitle 2">
            <a:extLst>
              <a:ext uri="{FF2B5EF4-FFF2-40B4-BE49-F238E27FC236}">
                <a16:creationId xmlns:a16="http://schemas.microsoft.com/office/drawing/2014/main" id="{4A02A5D1-8602-4511-AD26-2D40B3E55EFD}"/>
              </a:ext>
            </a:extLst>
          </p:cNvPr>
          <p:cNvSpPr>
            <a:spLocks noGrp="1"/>
          </p:cNvSpPr>
          <p:nvPr>
            <p:ph type="subTitle" idx="1"/>
          </p:nvPr>
        </p:nvSpPr>
        <p:spPr>
          <a:xfrm>
            <a:off x="1524000" y="3602037"/>
            <a:ext cx="9144000" cy="2936985"/>
          </a:xfrm>
        </p:spPr>
        <p:txBody>
          <a:bodyPr>
            <a:normAutofit/>
          </a:bodyPr>
          <a:lstStyle/>
          <a:p>
            <a:r>
              <a:rPr lang="en-US" sz="3200" dirty="0">
                <a:solidFill>
                  <a:schemeClr val="bg1"/>
                </a:solidFill>
                <a:latin typeface="Gill Sans Nova" panose="020B0602020104020203" pitchFamily="34" charset="0"/>
              </a:rPr>
              <a:t>June 14, 2023</a:t>
            </a:r>
          </a:p>
          <a:p>
            <a:endParaRPr lang="en-US" sz="2800" dirty="0">
              <a:solidFill>
                <a:schemeClr val="bg1"/>
              </a:solidFill>
              <a:latin typeface="Gill Sans Nova" panose="020B0602020104020203" pitchFamily="34" charset="0"/>
            </a:endParaRPr>
          </a:p>
          <a:p>
            <a:endParaRPr lang="en-US" sz="2800" dirty="0">
              <a:solidFill>
                <a:schemeClr val="bg1"/>
              </a:solidFill>
              <a:latin typeface="Gill Sans Nova" panose="020B0602020104020203" pitchFamily="34" charset="0"/>
            </a:endParaRPr>
          </a:p>
          <a:p>
            <a:r>
              <a:rPr lang="en-US" sz="2800" dirty="0">
                <a:solidFill>
                  <a:schemeClr val="bg1"/>
                </a:solidFill>
                <a:latin typeface="Gill Sans Nova" panose="020B0602020104020203" pitchFamily="34" charset="0"/>
              </a:rPr>
              <a:t>Alex Pratt</a:t>
            </a:r>
            <a:br>
              <a:rPr lang="en-US" sz="2800" dirty="0">
                <a:solidFill>
                  <a:schemeClr val="bg1"/>
                </a:solidFill>
                <a:latin typeface="Gill Sans Nova" panose="020B0602020104020203" pitchFamily="34" charset="0"/>
              </a:rPr>
            </a:br>
            <a:r>
              <a:rPr lang="en-US" sz="2800" dirty="0">
                <a:solidFill>
                  <a:schemeClr val="bg1"/>
                </a:solidFill>
                <a:latin typeface="Gill Sans Nova" panose="020B0602020104020203" pitchFamily="34" charset="0"/>
              </a:rPr>
              <a:t>Deputy Director, Housing &amp; Community Development</a:t>
            </a:r>
            <a:br>
              <a:rPr lang="en-US" sz="2800" dirty="0">
                <a:solidFill>
                  <a:schemeClr val="bg1"/>
                </a:solidFill>
                <a:latin typeface="Gill Sans Nova" panose="020B0602020104020203" pitchFamily="34" charset="0"/>
              </a:rPr>
            </a:br>
            <a:r>
              <a:rPr lang="en-US" sz="2800" dirty="0">
                <a:solidFill>
                  <a:schemeClr val="bg1"/>
                </a:solidFill>
                <a:latin typeface="Gill Sans Nova" panose="020B0602020104020203" pitchFamily="34" charset="0"/>
              </a:rPr>
              <a:t>Malden, MA</a:t>
            </a:r>
          </a:p>
        </p:txBody>
      </p:sp>
    </p:spTree>
    <p:extLst>
      <p:ext uri="{BB962C8B-B14F-4D97-AF65-F5344CB8AC3E}">
        <p14:creationId xmlns:p14="http://schemas.microsoft.com/office/powerpoint/2010/main" val="292052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524000" y="2848916"/>
            <a:ext cx="9144000" cy="1160168"/>
          </a:xfrm>
        </p:spPr>
        <p:txBody>
          <a:bodyPr>
            <a:normAutofit/>
          </a:bodyPr>
          <a:lstStyle/>
          <a:p>
            <a:r>
              <a:rPr lang="en-US" dirty="0">
                <a:solidFill>
                  <a:schemeClr val="bg1"/>
                </a:solidFill>
                <a:latin typeface="Gill Sans MT" panose="020B0502020104020203" pitchFamily="34" charset="0"/>
              </a:rPr>
              <a:t>Thank you!</a:t>
            </a:r>
          </a:p>
        </p:txBody>
      </p:sp>
    </p:spTree>
    <p:extLst>
      <p:ext uri="{BB962C8B-B14F-4D97-AF65-F5344CB8AC3E}">
        <p14:creationId xmlns:p14="http://schemas.microsoft.com/office/powerpoint/2010/main" val="4241988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Why are we struggling with staffing?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Relationship to work has changed</a:t>
            </a:r>
          </a:p>
          <a:p>
            <a:pPr>
              <a:lnSpc>
                <a:spcPct val="200000"/>
              </a:lnSpc>
            </a:pPr>
            <a:r>
              <a:rPr lang="en-US" dirty="0">
                <a:solidFill>
                  <a:schemeClr val="bg1"/>
                </a:solidFill>
                <a:latin typeface="Gill Sans Nova" panose="020B0602020104020203" pitchFamily="34" charset="0"/>
              </a:rPr>
              <a:t>Labor markets have changed – workers have more options</a:t>
            </a:r>
          </a:p>
          <a:p>
            <a:pPr>
              <a:lnSpc>
                <a:spcPct val="200000"/>
              </a:lnSpc>
            </a:pPr>
            <a:r>
              <a:rPr lang="en-US" dirty="0">
                <a:solidFill>
                  <a:schemeClr val="bg1"/>
                </a:solidFill>
                <a:latin typeface="Gill Sans Nova" panose="020B0602020104020203" pitchFamily="34" charset="0"/>
              </a:rPr>
              <a:t>Local gov’t struggling to attract more diverse workforce</a:t>
            </a:r>
          </a:p>
        </p:txBody>
      </p:sp>
    </p:spTree>
    <p:extLst>
      <p:ext uri="{BB962C8B-B14F-4D97-AF65-F5344CB8AC3E}">
        <p14:creationId xmlns:p14="http://schemas.microsoft.com/office/powerpoint/2010/main" val="262076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Changing our approach</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Self reflection; accept responsibility</a:t>
            </a:r>
          </a:p>
          <a:p>
            <a:pPr>
              <a:lnSpc>
                <a:spcPct val="200000"/>
              </a:lnSpc>
            </a:pPr>
            <a:r>
              <a:rPr lang="en-US" dirty="0">
                <a:solidFill>
                  <a:schemeClr val="bg1"/>
                </a:solidFill>
                <a:latin typeface="Gill Sans Nova" panose="020B0602020104020203" pitchFamily="34" charset="0"/>
              </a:rPr>
              <a:t>Organizational and culture assessment</a:t>
            </a:r>
          </a:p>
          <a:p>
            <a:pPr>
              <a:lnSpc>
                <a:spcPct val="200000"/>
              </a:lnSpc>
            </a:pPr>
            <a:r>
              <a:rPr lang="en-US" dirty="0">
                <a:solidFill>
                  <a:schemeClr val="bg1"/>
                </a:solidFill>
                <a:latin typeface="Gill Sans Nova" panose="020B0602020104020203" pitchFamily="34" charset="0"/>
              </a:rPr>
              <a:t>Start (or continue) on your path</a:t>
            </a:r>
          </a:p>
          <a:p>
            <a:pPr>
              <a:lnSpc>
                <a:spcPct val="200000"/>
              </a:lnSpc>
            </a:pPr>
            <a:r>
              <a:rPr lang="en-US" dirty="0">
                <a:solidFill>
                  <a:schemeClr val="bg1"/>
                </a:solidFill>
                <a:latin typeface="Gill Sans Nova" panose="020B0602020104020203" pitchFamily="34" charset="0"/>
              </a:rPr>
              <a:t>Meet the moment</a:t>
            </a:r>
          </a:p>
        </p:txBody>
      </p:sp>
    </p:spTree>
    <p:extLst>
      <p:ext uri="{BB962C8B-B14F-4D97-AF65-F5344CB8AC3E}">
        <p14:creationId xmlns:p14="http://schemas.microsoft.com/office/powerpoint/2010/main" val="2777315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What do you really care about in hiring?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Technical knowledge and academic credentials</a:t>
            </a:r>
          </a:p>
          <a:p>
            <a:pPr>
              <a:lnSpc>
                <a:spcPct val="200000"/>
              </a:lnSpc>
            </a:pPr>
            <a:r>
              <a:rPr lang="en-US" dirty="0">
                <a:solidFill>
                  <a:schemeClr val="bg1"/>
                </a:solidFill>
                <a:latin typeface="Gill Sans Nova" panose="020B0602020104020203" pitchFamily="34" charset="0"/>
              </a:rPr>
              <a:t>Soft skills and community roots</a:t>
            </a:r>
          </a:p>
          <a:p>
            <a:pPr>
              <a:lnSpc>
                <a:spcPct val="200000"/>
              </a:lnSpc>
            </a:pPr>
            <a:r>
              <a:rPr lang="en-US" dirty="0">
                <a:solidFill>
                  <a:schemeClr val="bg1"/>
                </a:solidFill>
                <a:latin typeface="Gill Sans Nova" panose="020B0602020104020203" pitchFamily="34" charset="0"/>
              </a:rPr>
              <a:t>“A good fit” vs. new perspectives</a:t>
            </a:r>
          </a:p>
          <a:p>
            <a:pPr>
              <a:lnSpc>
                <a:spcPct val="200000"/>
              </a:lnSpc>
            </a:pPr>
            <a:r>
              <a:rPr lang="en-US" dirty="0">
                <a:solidFill>
                  <a:schemeClr val="bg1"/>
                </a:solidFill>
                <a:latin typeface="Gill Sans Nova" panose="020B0602020104020203" pitchFamily="34" charset="0"/>
              </a:rPr>
              <a:t>What does your team need?</a:t>
            </a:r>
          </a:p>
        </p:txBody>
      </p:sp>
    </p:spTree>
    <p:extLst>
      <p:ext uri="{BB962C8B-B14F-4D97-AF65-F5344CB8AC3E}">
        <p14:creationId xmlns:p14="http://schemas.microsoft.com/office/powerpoint/2010/main" val="24283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Is your hiring process working?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Getting the word out</a:t>
            </a:r>
          </a:p>
          <a:p>
            <a:pPr>
              <a:lnSpc>
                <a:spcPct val="200000"/>
              </a:lnSpc>
            </a:pPr>
            <a:r>
              <a:rPr lang="en-US" dirty="0">
                <a:solidFill>
                  <a:schemeClr val="bg1"/>
                </a:solidFill>
                <a:latin typeface="Gill Sans Nova" panose="020B0602020104020203" pitchFamily="34" charset="0"/>
              </a:rPr>
              <a:t>Job descriptions</a:t>
            </a:r>
          </a:p>
          <a:p>
            <a:pPr>
              <a:lnSpc>
                <a:spcPct val="200000"/>
              </a:lnSpc>
            </a:pPr>
            <a:r>
              <a:rPr lang="en-US" dirty="0">
                <a:solidFill>
                  <a:schemeClr val="bg1"/>
                </a:solidFill>
                <a:latin typeface="Gill Sans Nova" panose="020B0602020104020203" pitchFamily="34" charset="0"/>
              </a:rPr>
              <a:t>Interviewing</a:t>
            </a:r>
          </a:p>
          <a:p>
            <a:pPr>
              <a:lnSpc>
                <a:spcPct val="200000"/>
              </a:lnSpc>
            </a:pPr>
            <a:r>
              <a:rPr lang="en-US" dirty="0">
                <a:solidFill>
                  <a:schemeClr val="bg1"/>
                </a:solidFill>
                <a:latin typeface="Gill Sans Nova" panose="020B0602020104020203" pitchFamily="34" charset="0"/>
              </a:rPr>
              <a:t>Timelines and communication</a:t>
            </a:r>
          </a:p>
        </p:txBody>
      </p:sp>
    </p:spTree>
    <p:extLst>
      <p:ext uri="{BB962C8B-B14F-4D97-AF65-F5344CB8AC3E}">
        <p14:creationId xmlns:p14="http://schemas.microsoft.com/office/powerpoint/2010/main" val="45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We’re interviewing to be their employer</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fontScale="92500" lnSpcReduction="10000"/>
          </a:bodyPr>
          <a:lstStyle/>
          <a:p>
            <a:pPr>
              <a:lnSpc>
                <a:spcPct val="200000"/>
              </a:lnSpc>
            </a:pPr>
            <a:r>
              <a:rPr lang="en-US" dirty="0">
                <a:solidFill>
                  <a:schemeClr val="bg1"/>
                </a:solidFill>
                <a:latin typeface="Gill Sans Nova" panose="020B0602020104020203" pitchFamily="34" charset="0"/>
              </a:rPr>
              <a:t>Salary, benefits, and perks</a:t>
            </a:r>
          </a:p>
          <a:p>
            <a:pPr>
              <a:lnSpc>
                <a:spcPct val="200000"/>
              </a:lnSpc>
            </a:pPr>
            <a:r>
              <a:rPr lang="en-US" dirty="0">
                <a:solidFill>
                  <a:schemeClr val="bg1"/>
                </a:solidFill>
                <a:latin typeface="Gill Sans Nova" panose="020B0602020104020203" pitchFamily="34" charset="0"/>
              </a:rPr>
              <a:t>Professional growth</a:t>
            </a:r>
          </a:p>
          <a:p>
            <a:pPr>
              <a:lnSpc>
                <a:spcPct val="200000"/>
              </a:lnSpc>
            </a:pPr>
            <a:r>
              <a:rPr lang="en-US" dirty="0">
                <a:solidFill>
                  <a:schemeClr val="bg1"/>
                </a:solidFill>
                <a:latin typeface="Gill Sans Nova" panose="020B0602020104020203" pitchFamily="34" charset="0"/>
              </a:rPr>
              <a:t>Health, happiness, work/ life balance</a:t>
            </a:r>
          </a:p>
          <a:p>
            <a:pPr>
              <a:lnSpc>
                <a:spcPct val="200000"/>
              </a:lnSpc>
            </a:pPr>
            <a:r>
              <a:rPr lang="en-US" dirty="0">
                <a:solidFill>
                  <a:schemeClr val="bg1"/>
                </a:solidFill>
                <a:latin typeface="Gill Sans Nova" panose="020B0602020104020203" pitchFamily="34" charset="0"/>
              </a:rPr>
              <a:t>Values and impact</a:t>
            </a:r>
          </a:p>
          <a:p>
            <a:pPr>
              <a:lnSpc>
                <a:spcPct val="200000"/>
              </a:lnSpc>
            </a:pPr>
            <a:r>
              <a:rPr lang="en-US" dirty="0">
                <a:solidFill>
                  <a:schemeClr val="bg1"/>
                </a:solidFill>
                <a:latin typeface="Gill Sans Nova" panose="020B0602020104020203" pitchFamily="34" charset="0"/>
              </a:rPr>
              <a:t>Work environment</a:t>
            </a:r>
          </a:p>
        </p:txBody>
      </p:sp>
    </p:spTree>
    <p:extLst>
      <p:ext uri="{BB962C8B-B14F-4D97-AF65-F5344CB8AC3E}">
        <p14:creationId xmlns:p14="http://schemas.microsoft.com/office/powerpoint/2010/main" val="86538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Retention</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Value your team</a:t>
            </a:r>
          </a:p>
          <a:p>
            <a:pPr>
              <a:lnSpc>
                <a:spcPct val="200000"/>
              </a:lnSpc>
            </a:pPr>
            <a:r>
              <a:rPr lang="en-US" dirty="0">
                <a:solidFill>
                  <a:schemeClr val="bg1"/>
                </a:solidFill>
                <a:latin typeface="Gill Sans Nova" panose="020B0602020104020203" pitchFamily="34" charset="0"/>
              </a:rPr>
              <a:t>Empower your team</a:t>
            </a:r>
          </a:p>
          <a:p>
            <a:pPr>
              <a:lnSpc>
                <a:spcPct val="200000"/>
              </a:lnSpc>
            </a:pPr>
            <a:r>
              <a:rPr lang="en-US" dirty="0">
                <a:solidFill>
                  <a:schemeClr val="bg1"/>
                </a:solidFill>
                <a:latin typeface="Gill Sans Nova" panose="020B0602020104020203" pitchFamily="34" charset="0"/>
              </a:rPr>
              <a:t>Learn and grow when people go</a:t>
            </a:r>
          </a:p>
        </p:txBody>
      </p:sp>
    </p:spTree>
    <p:extLst>
      <p:ext uri="{BB962C8B-B14F-4D97-AF65-F5344CB8AC3E}">
        <p14:creationId xmlns:p14="http://schemas.microsoft.com/office/powerpoint/2010/main" val="390456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Workplace and Belonging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pPr>
              <a:lnSpc>
                <a:spcPct val="200000"/>
              </a:lnSpc>
            </a:pPr>
            <a:r>
              <a:rPr lang="en-US" dirty="0">
                <a:solidFill>
                  <a:schemeClr val="bg1"/>
                </a:solidFill>
                <a:latin typeface="Gill Sans Nova" panose="020B0602020104020203" pitchFamily="34" charset="0"/>
              </a:rPr>
              <a:t>Diversity, equity, inclusion, and belonging</a:t>
            </a:r>
            <a:endParaRPr lang="en-US" i="1" dirty="0">
              <a:solidFill>
                <a:schemeClr val="bg1"/>
              </a:solidFill>
              <a:latin typeface="Gill Sans Nova" panose="020B0602020104020203" pitchFamily="34" charset="0"/>
            </a:endParaRPr>
          </a:p>
          <a:p>
            <a:pPr>
              <a:lnSpc>
                <a:spcPct val="200000"/>
              </a:lnSpc>
            </a:pPr>
            <a:r>
              <a:rPr lang="en-US" dirty="0">
                <a:solidFill>
                  <a:schemeClr val="bg1"/>
                </a:solidFill>
                <a:latin typeface="Gill Sans Nova" panose="020B0602020104020203" pitchFamily="34" charset="0"/>
              </a:rPr>
              <a:t>Who feels safe and comfortable at work?</a:t>
            </a:r>
          </a:p>
          <a:p>
            <a:pPr>
              <a:lnSpc>
                <a:spcPct val="200000"/>
              </a:lnSpc>
            </a:pPr>
            <a:r>
              <a:rPr lang="en-US" dirty="0">
                <a:solidFill>
                  <a:schemeClr val="bg1"/>
                </a:solidFill>
                <a:latin typeface="Gill Sans Nova" panose="020B0602020104020203" pitchFamily="34" charset="0"/>
              </a:rPr>
              <a:t>Cultural differences</a:t>
            </a:r>
          </a:p>
          <a:p>
            <a:pPr>
              <a:lnSpc>
                <a:spcPct val="200000"/>
              </a:lnSpc>
            </a:pPr>
            <a:r>
              <a:rPr lang="en-US" dirty="0">
                <a:solidFill>
                  <a:schemeClr val="bg1"/>
                </a:solidFill>
                <a:latin typeface="Gill Sans Nova" panose="020B0602020104020203" pitchFamily="34" charset="0"/>
              </a:rPr>
              <a:t>Generational expectations</a:t>
            </a:r>
          </a:p>
        </p:txBody>
      </p:sp>
    </p:spTree>
    <p:extLst>
      <p:ext uri="{BB962C8B-B14F-4D97-AF65-F5344CB8AC3E}">
        <p14:creationId xmlns:p14="http://schemas.microsoft.com/office/powerpoint/2010/main" val="250981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latin typeface="Gill Sans MT" panose="020B0502020104020203" pitchFamily="34" charset="0"/>
              </a:rPr>
              <a:t>Next steps for all of us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fontScale="77500" lnSpcReduction="20000"/>
          </a:bodyPr>
          <a:lstStyle/>
          <a:p>
            <a:pPr>
              <a:lnSpc>
                <a:spcPct val="200000"/>
              </a:lnSpc>
            </a:pPr>
            <a:r>
              <a:rPr lang="en-US" dirty="0">
                <a:solidFill>
                  <a:schemeClr val="bg1"/>
                </a:solidFill>
                <a:latin typeface="Gill Sans Nova" panose="020B0602020104020203" pitchFamily="34" charset="0"/>
              </a:rPr>
              <a:t>Make self reflection and org assessment a regular practice</a:t>
            </a:r>
          </a:p>
          <a:p>
            <a:pPr>
              <a:lnSpc>
                <a:spcPct val="200000"/>
              </a:lnSpc>
            </a:pPr>
            <a:r>
              <a:rPr lang="en-US" dirty="0">
                <a:solidFill>
                  <a:schemeClr val="bg1"/>
                </a:solidFill>
                <a:latin typeface="Gill Sans Nova" panose="020B0602020104020203" pitchFamily="34" charset="0"/>
              </a:rPr>
              <a:t>Integrate DEIB </a:t>
            </a:r>
          </a:p>
          <a:p>
            <a:pPr>
              <a:lnSpc>
                <a:spcPct val="200000"/>
              </a:lnSpc>
            </a:pPr>
            <a:r>
              <a:rPr lang="en-US" dirty="0">
                <a:solidFill>
                  <a:schemeClr val="bg1"/>
                </a:solidFill>
                <a:latin typeface="Gill Sans Nova" panose="020B0602020104020203" pitchFamily="34" charset="0"/>
              </a:rPr>
              <a:t>Articulate your values </a:t>
            </a:r>
          </a:p>
          <a:p>
            <a:pPr>
              <a:lnSpc>
                <a:spcPct val="200000"/>
              </a:lnSpc>
            </a:pPr>
            <a:r>
              <a:rPr lang="en-US" dirty="0">
                <a:solidFill>
                  <a:schemeClr val="bg1"/>
                </a:solidFill>
                <a:latin typeface="Gill Sans Nova" panose="020B0602020104020203" pitchFamily="34" charset="0"/>
              </a:rPr>
              <a:t>Flaunt your perks</a:t>
            </a:r>
          </a:p>
          <a:p>
            <a:pPr>
              <a:lnSpc>
                <a:spcPct val="200000"/>
              </a:lnSpc>
            </a:pPr>
            <a:r>
              <a:rPr lang="en-US" dirty="0">
                <a:solidFill>
                  <a:schemeClr val="bg1"/>
                </a:solidFill>
                <a:latin typeface="Gill Sans Nova" panose="020B0602020104020203" pitchFamily="34" charset="0"/>
              </a:rPr>
              <a:t>Ask your team what they want in a new hire</a:t>
            </a:r>
          </a:p>
          <a:p>
            <a:pPr>
              <a:lnSpc>
                <a:spcPct val="200000"/>
              </a:lnSpc>
            </a:pPr>
            <a:r>
              <a:rPr lang="en-US" dirty="0">
                <a:solidFill>
                  <a:schemeClr val="bg1"/>
                </a:solidFill>
                <a:latin typeface="Gill Sans Nova" panose="020B0602020104020203" pitchFamily="34" charset="0"/>
              </a:rPr>
              <a:t>Adapt to churn: onboarding; transition guides; build redundancy</a:t>
            </a:r>
          </a:p>
        </p:txBody>
      </p:sp>
    </p:spTree>
    <p:extLst>
      <p:ext uri="{BB962C8B-B14F-4D97-AF65-F5344CB8AC3E}">
        <p14:creationId xmlns:p14="http://schemas.microsoft.com/office/powerpoint/2010/main" val="1018822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873</Words>
  <Application>Microsoft Office PowerPoint</Application>
  <PresentationFormat>Widescreen</PresentationFormat>
  <Paragraphs>101</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 Sans MT</vt:lpstr>
      <vt:lpstr>Gill Sans Nova</vt:lpstr>
      <vt:lpstr>Office Theme</vt:lpstr>
      <vt:lpstr>Strategies for Hiring and Retaining Employees</vt:lpstr>
      <vt:lpstr>Why are we struggling with staffing?</vt:lpstr>
      <vt:lpstr>Changing our approach</vt:lpstr>
      <vt:lpstr>What do you really care about in hiring?</vt:lpstr>
      <vt:lpstr>Is your hiring process working?</vt:lpstr>
      <vt:lpstr>We’re interviewing to be their employer</vt:lpstr>
      <vt:lpstr>Retention</vt:lpstr>
      <vt:lpstr>Workplace and Belonging</vt:lpstr>
      <vt:lpstr>Next steps for all of us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NCDA PowerPoint Template</dc:title>
  <dc:creator>MELISSA HORR</dc:creator>
  <cp:lastModifiedBy>Alexander Pratt</cp:lastModifiedBy>
  <cp:revision>28</cp:revision>
  <dcterms:created xsi:type="dcterms:W3CDTF">2022-02-23T18:33:08Z</dcterms:created>
  <dcterms:modified xsi:type="dcterms:W3CDTF">2023-06-13T12:43:42Z</dcterms:modified>
</cp:coreProperties>
</file>